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14"/>
  </p:notesMasterIdLst>
  <p:sldIdLst>
    <p:sldId id="256" r:id="rId2"/>
    <p:sldId id="365" r:id="rId3"/>
    <p:sldId id="369" r:id="rId4"/>
    <p:sldId id="373" r:id="rId5"/>
    <p:sldId id="366" r:id="rId6"/>
    <p:sldId id="367" r:id="rId7"/>
    <p:sldId id="355" r:id="rId8"/>
    <p:sldId id="370" r:id="rId9"/>
    <p:sldId id="274" r:id="rId10"/>
    <p:sldId id="368" r:id="rId11"/>
    <p:sldId id="372" r:id="rId12"/>
    <p:sldId id="35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AC4A7-9E9F-4194-BC9F-75BFD1555DB9}">
          <p14:sldIdLst>
            <p14:sldId id="256"/>
            <p14:sldId id="365"/>
            <p14:sldId id="369"/>
            <p14:sldId id="373"/>
            <p14:sldId id="366"/>
            <p14:sldId id="367"/>
            <p14:sldId id="355"/>
            <p14:sldId id="370"/>
            <p14:sldId id="274"/>
            <p14:sldId id="368"/>
            <p14:sldId id="372"/>
            <p14:sldId id="35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mitz-Esser, Stephan [AN S]" initials="SS[S" lastIdx="33" clrIdx="0">
    <p:extLst/>
  </p:cmAuthor>
  <p:cmAuthor id="2" name="Anast, Justin M [AN S]" initials="AJM[S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0000"/>
    <a:srgbClr val="B80000"/>
    <a:srgbClr val="FFFC89"/>
    <a:srgbClr val="FF1919"/>
    <a:srgbClr val="32343A"/>
    <a:srgbClr val="484B52"/>
    <a:srgbClr val="FFFB61"/>
    <a:srgbClr val="FAFA36"/>
    <a:srgbClr val="DC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12" autoAdjust="0"/>
    <p:restoredTop sz="94683" autoAdjust="0"/>
  </p:normalViewPr>
  <p:slideViewPr>
    <p:cSldViewPr snapToGrid="0">
      <p:cViewPr>
        <p:scale>
          <a:sx n="63" d="100"/>
          <a:sy n="63" d="100"/>
        </p:scale>
        <p:origin x="-80" y="72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78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2D0F4-23C0-408A-987B-6E04B7954CEE}" type="datetimeFigureOut">
              <a:rPr lang="en-US" smtClean="0"/>
              <a:t>12/8/17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03781-B1AA-45E4-922D-725ED3DEB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35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03781-B1AA-45E4-922D-725ED3DEBD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33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03781-B1AA-45E4-922D-725ED3DEBD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87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5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2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127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03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1519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43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87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04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3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1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6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64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0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01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81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4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" y="5821432"/>
            <a:ext cx="4429125" cy="847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94" y="-490544"/>
            <a:ext cx="1026579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 smtClean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4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5400" b="1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</a:t>
            </a:r>
            <a:r>
              <a:rPr lang="en-US" sz="5400" b="1" i="1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5400" b="1" i="1" dirty="0" err="1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cooli’s</a:t>
            </a:r>
            <a:r>
              <a:rPr lang="en-US" sz="5400" b="1" i="1" dirty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</a:t>
            </a:r>
          </a:p>
          <a:p>
            <a:pPr algn="ctr"/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 smtClean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 smtClean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519113"/>
            <a:r>
              <a:rPr lang="en-US" sz="32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Andrew Weise</a:t>
            </a:r>
            <a:endParaRPr lang="en-US" sz="32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519113"/>
            <a:r>
              <a:rPr lang="en-US" sz="3200" dirty="0" err="1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Conard</a:t>
            </a:r>
            <a:r>
              <a:rPr lang="en-US" sz="3200" dirty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</a:t>
            </a:r>
          </a:p>
          <a:p>
            <a:pPr indent="519113"/>
            <a:r>
              <a:rPr lang="en-US" sz="3200" dirty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Joel </a:t>
            </a:r>
            <a:r>
              <a:rPr lang="en-US" sz="32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Maki</a:t>
            </a:r>
            <a:endParaRPr lang="en-US" sz="32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519113"/>
            <a:r>
              <a:rPr lang="en-US" sz="32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Justin </a:t>
            </a:r>
            <a:r>
              <a:rPr lang="en-US" sz="3200" dirty="0" err="1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Anast</a:t>
            </a:r>
            <a:endParaRPr lang="en-US" sz="32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866" y="1919876"/>
            <a:ext cx="7458075" cy="449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1034051"/>
            <a:ext cx="97917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9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88" y="192588"/>
            <a:ext cx="3944116" cy="5996339"/>
          </a:xfrm>
          <a:prstGeom prst="rect">
            <a:avLst/>
          </a:prstGeom>
        </p:spPr>
      </p:pic>
      <p:pic>
        <p:nvPicPr>
          <p:cNvPr id="2" name="Picture 1" descr="abundance_heatmap_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63" y="733876"/>
            <a:ext cx="5560504" cy="5406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844" y="694008"/>
            <a:ext cx="5643766" cy="54949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8398" y="2356327"/>
            <a:ext cx="1061082" cy="215444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8841575" y="2776113"/>
            <a:ext cx="1752535" cy="215444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314329" y="6066293"/>
            <a:ext cx="1" cy="384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872390" y="6046214"/>
            <a:ext cx="1" cy="384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76648" y="6045311"/>
            <a:ext cx="1" cy="384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65208" y="6103245"/>
            <a:ext cx="1" cy="384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17308" y="6056216"/>
            <a:ext cx="1" cy="3843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8463302" y="6124646"/>
            <a:ext cx="1" cy="3843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70642" y="5500045"/>
            <a:ext cx="1144815" cy="194506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8857531" y="2309232"/>
            <a:ext cx="1752535" cy="215444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2059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48" y="0"/>
            <a:ext cx="8703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4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" y="5821432"/>
            <a:ext cx="4429125" cy="847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2336" y="390898"/>
            <a:ext cx="115667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you,</a:t>
            </a:r>
          </a:p>
          <a:p>
            <a:pPr algn="ctr"/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 smtClean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  <a:p>
            <a:pPr algn="ctr"/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 smtClean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048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of Biological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45810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 smtClean="0"/>
              <a:t>Bacteria are becoming increasingly resistant to commonly prescribed antibiotics at an alarming rate.</a:t>
            </a:r>
          </a:p>
          <a:p>
            <a:r>
              <a:rPr lang="en-US" dirty="0" smtClean="0"/>
              <a:t>However</a:t>
            </a:r>
            <a:r>
              <a:rPr lang="en-US" dirty="0" smtClean="0"/>
              <a:t>, the rate of antibiotic discovery has also slowed down drastically.</a:t>
            </a:r>
          </a:p>
          <a:p>
            <a:r>
              <a:rPr lang="en-US" dirty="0" smtClean="0"/>
              <a:t>Antibiotic </a:t>
            </a:r>
            <a:r>
              <a:rPr lang="en-US" dirty="0" smtClean="0"/>
              <a:t>resistant strains can cause ghastly illnesses, which can be difficult or impossible to treat (MRSA, etc.) with standard antibiotics.</a:t>
            </a:r>
          </a:p>
          <a:p>
            <a:r>
              <a:rPr lang="en-US" dirty="0" smtClean="0"/>
              <a:t>As </a:t>
            </a:r>
            <a:r>
              <a:rPr lang="en-US" dirty="0" smtClean="0"/>
              <a:t>such, understanding how antibiotic-resistant strains travel through a population is of paramount importance. </a:t>
            </a:r>
          </a:p>
        </p:txBody>
      </p:sp>
    </p:spTree>
    <p:extLst>
      <p:ext uri="{BB962C8B-B14F-4D97-AF65-F5344CB8AC3E}">
        <p14:creationId xmlns:p14="http://schemas.microsoft.com/office/powerpoint/2010/main" val="3828656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lang="en-US" dirty="0" smtClean="0"/>
              <a:t>Because </a:t>
            </a:r>
            <a:r>
              <a:rPr lang="en-US" dirty="0"/>
              <a:t>the city of Hong Kong </a:t>
            </a:r>
            <a:r>
              <a:rPr lang="en-US" dirty="0" smtClean="0"/>
              <a:t>has a hot-humid climate and a high mobility of people, it particularly bears a high risk of the spread of infectious disease.</a:t>
            </a:r>
            <a:endParaRPr lang="en-US" dirty="0"/>
          </a:p>
          <a:p>
            <a:r>
              <a:rPr lang="en-US" dirty="0"/>
              <a:t>Due to the frequent circulation and casual handling of physical currency, it is a likely source of many kinds of bacteria, both pathogenic and commensal.</a:t>
            </a:r>
          </a:p>
          <a:p>
            <a:r>
              <a:rPr lang="en-US" dirty="0" smtClean="0"/>
              <a:t>Thus, the authors decided to perform microbial community analyses on Hong Kong banknotes, with a focus on banknotes recovered from hospitals and metro stations.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Reproducible Research?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343" y="1467835"/>
            <a:ext cx="8596668" cy="3880773"/>
          </a:xfrm>
        </p:spPr>
        <p:txBody>
          <a:bodyPr/>
          <a:lstStyle/>
          <a:p>
            <a:r>
              <a:rPr lang="en-US" dirty="0" smtClean="0"/>
              <a:t>“Sequences were trimmed with a quality control step”</a:t>
            </a:r>
          </a:p>
          <a:p>
            <a:pPr lvl="1"/>
            <a:r>
              <a:rPr lang="en-US" dirty="0" smtClean="0"/>
              <a:t>Removed adaptors and low quality reads, no program was given</a:t>
            </a:r>
          </a:p>
          <a:p>
            <a:endParaRPr lang="en-US" dirty="0"/>
          </a:p>
          <a:p>
            <a:r>
              <a:rPr lang="en-US" dirty="0" smtClean="0"/>
              <a:t>“The relative abundance for each species was distilled from the LCA results using an </a:t>
            </a:r>
            <a:r>
              <a:rPr lang="en-US" i="1" dirty="0" smtClean="0"/>
              <a:t>in-house </a:t>
            </a:r>
            <a:r>
              <a:rPr lang="en-US" dirty="0" smtClean="0"/>
              <a:t>script</a:t>
            </a:r>
          </a:p>
          <a:p>
            <a:pPr lvl="1"/>
            <a:r>
              <a:rPr lang="en-US" dirty="0" smtClean="0"/>
              <a:t>“In-house script” was NOT provided…</a:t>
            </a:r>
          </a:p>
          <a:p>
            <a:pPr lvl="1"/>
            <a:endParaRPr lang="en-US" dirty="0"/>
          </a:p>
          <a:p>
            <a:r>
              <a:rPr lang="en-US" dirty="0" smtClean="0"/>
              <a:t>No information on how they generated their figures</a:t>
            </a:r>
          </a:p>
          <a:p>
            <a:pPr lvl="1"/>
            <a:r>
              <a:rPr lang="en-US" dirty="0" smtClean="0"/>
              <a:t>Was pretty obvious they used Vegan though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14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388" y="1102935"/>
            <a:ext cx="1434867" cy="5370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0037" y="1095752"/>
            <a:ext cx="153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Obtain sequence files (</a:t>
            </a:r>
            <a:r>
              <a:rPr lang="en-US" sz="1400" dirty="0" err="1" smtClean="0"/>
              <a:t>fastq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157310" y="1112361"/>
            <a:ext cx="150066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57309" y="1112361"/>
            <a:ext cx="156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Quality Trimming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716054" y="1206631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55793" y="1102935"/>
            <a:ext cx="1385739" cy="523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223434" y="3255422"/>
            <a:ext cx="23738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Assembly of genomes, assignment of taxonomy, output of relative abundance, generation of </a:t>
            </a:r>
            <a:r>
              <a:rPr lang="en-US" sz="1400" dirty="0" err="1" smtClean="0"/>
              <a:t>heatmaps</a:t>
            </a:r>
            <a:r>
              <a:rPr lang="en-US" sz="1400" dirty="0" smtClean="0"/>
              <a:t>.  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657976" y="1206631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12642" y="1102935"/>
            <a:ext cx="1385739" cy="523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55177" y="1095744"/>
            <a:ext cx="15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Taxonomy profiling 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714825" y="1206631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198087" y="1102933"/>
            <a:ext cx="1385739" cy="523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74068" y="1093500"/>
            <a:ext cx="15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Distill relative abundance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700270" y="1206629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182438" y="2762977"/>
            <a:ext cx="1396971" cy="15224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12439" y="2762978"/>
            <a:ext cx="15006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Calculate Shannon diversity, generation of </a:t>
            </a:r>
            <a:r>
              <a:rPr lang="en-US" sz="1400" dirty="0" err="1" smtClean="0"/>
              <a:t>heatmaps</a:t>
            </a:r>
            <a:r>
              <a:rPr lang="en-US" sz="1400" dirty="0" smtClean="0"/>
              <a:t> and rarefaction curve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704285" y="3629319"/>
            <a:ext cx="12505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5548" y="1677971"/>
            <a:ext cx="136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SRA Toolkit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287067" y="1720423"/>
            <a:ext cx="115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DIAMOND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383678" y="1720423"/>
            <a:ext cx="104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MEGAN5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047259" y="1714058"/>
            <a:ext cx="19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“In-house script”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322846" y="4378804"/>
            <a:ext cx="1079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VEGAN R Package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66897" y="2176823"/>
            <a:ext cx="1149143" cy="12496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294903" y="3238770"/>
            <a:ext cx="1385739" cy="523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237438" y="3255422"/>
            <a:ext cx="15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Inspect quality and trim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769494" y="3490884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465938" y="3778640"/>
            <a:ext cx="106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FastQC</a:t>
            </a:r>
            <a:r>
              <a:rPr lang="en-US" dirty="0" smtClean="0"/>
              <a:t> and </a:t>
            </a:r>
            <a:r>
              <a:rPr lang="en-US" dirty="0" err="1" smtClean="0"/>
              <a:t>BBMerge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4273661" y="3243869"/>
            <a:ext cx="2225257" cy="11867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116482" y="1116731"/>
            <a:ext cx="15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Mapping reads to </a:t>
            </a:r>
            <a:r>
              <a:rPr lang="en-US" sz="1400" dirty="0" err="1" smtClean="0"/>
              <a:t>nr</a:t>
            </a:r>
            <a:r>
              <a:rPr lang="en-US" sz="1400" dirty="0" smtClean="0"/>
              <a:t> database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645845" y="4475320"/>
            <a:ext cx="1477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MetaPhlAn</a:t>
            </a:r>
            <a:endParaRPr lang="en-US" dirty="0" smtClean="0"/>
          </a:p>
          <a:p>
            <a:pPr algn="ctr"/>
            <a:r>
              <a:rPr lang="en-US" dirty="0" smtClean="0"/>
              <a:t>(w/Bowtie2)</a:t>
            </a:r>
            <a:endParaRPr lang="en-US" dirty="0"/>
          </a:p>
        </p:txBody>
      </p:sp>
      <p:sp>
        <p:nvSpPr>
          <p:cNvPr id="56" name="&quot;No&quot; Symbol 55"/>
          <p:cNvSpPr/>
          <p:nvPr/>
        </p:nvSpPr>
        <p:spPr>
          <a:xfrm>
            <a:off x="4329298" y="706420"/>
            <a:ext cx="1206630" cy="1234912"/>
          </a:xfrm>
          <a:prstGeom prst="noSmoking">
            <a:avLst>
              <a:gd name="adj" fmla="val 100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&quot;No&quot; Symbol 58"/>
          <p:cNvSpPr/>
          <p:nvPr/>
        </p:nvSpPr>
        <p:spPr>
          <a:xfrm>
            <a:off x="6365615" y="678878"/>
            <a:ext cx="1206630" cy="1234912"/>
          </a:xfrm>
          <a:prstGeom prst="noSmoking">
            <a:avLst>
              <a:gd name="adj" fmla="val 100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&quot;No&quot; Symbol 59"/>
          <p:cNvSpPr/>
          <p:nvPr/>
        </p:nvSpPr>
        <p:spPr>
          <a:xfrm>
            <a:off x="8319995" y="706420"/>
            <a:ext cx="1206630" cy="1234912"/>
          </a:xfrm>
          <a:prstGeom prst="noSmoking">
            <a:avLst>
              <a:gd name="adj" fmla="val 100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08" y="276869"/>
            <a:ext cx="760015" cy="79110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089272" y="1677029"/>
            <a:ext cx="16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explained</a:t>
            </a:r>
            <a:endParaRPr lang="en-US" dirty="0"/>
          </a:p>
        </p:txBody>
      </p:sp>
      <p:sp>
        <p:nvSpPr>
          <p:cNvPr id="62" name="&quot;No&quot; Symbol 61"/>
          <p:cNvSpPr/>
          <p:nvPr/>
        </p:nvSpPr>
        <p:spPr>
          <a:xfrm>
            <a:off x="2234277" y="706420"/>
            <a:ext cx="1206630" cy="1234912"/>
          </a:xfrm>
          <a:prstGeom prst="noSmoking">
            <a:avLst>
              <a:gd name="adj" fmla="val 100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Frame 64"/>
          <p:cNvSpPr/>
          <p:nvPr/>
        </p:nvSpPr>
        <p:spPr>
          <a:xfrm>
            <a:off x="8174068" y="3869506"/>
            <a:ext cx="1396971" cy="48460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8872553" y="2116647"/>
            <a:ext cx="13641" cy="5089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85208" y="5297864"/>
            <a:ext cx="7388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Note: Because the original dataset was made up of 15 sequencing files that sum to a total of approximately 96 </a:t>
            </a:r>
            <a:r>
              <a:rPr lang="en-US" dirty="0" smtClean="0"/>
              <a:t>GB, </a:t>
            </a:r>
            <a:r>
              <a:rPr lang="en-US" dirty="0" smtClean="0"/>
              <a:t>we decided to run a partial analysis as a proof of concept, rather than try to recreate the analysis exactly, due to storage constraints.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80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4" grpId="0" animBg="1"/>
      <p:bldP spid="45" grpId="0"/>
      <p:bldP spid="47" grpId="0"/>
      <p:bldP spid="49" grpId="0" animBg="1"/>
      <p:bldP spid="51" grpId="0"/>
      <p:bldP spid="56" grpId="0" animBg="1"/>
      <p:bldP spid="59" grpId="0" animBg="1"/>
      <p:bldP spid="60" grpId="0" animBg="1"/>
      <p:bldP spid="62" grpId="0" animBg="1"/>
      <p:bldP spid="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32528"/>
            <a:ext cx="8596668" cy="1320800"/>
          </a:xfrm>
        </p:spPr>
        <p:txBody>
          <a:bodyPr/>
          <a:lstStyle/>
          <a:p>
            <a:pPr algn="ctr"/>
            <a:r>
              <a:rPr lang="en-US" dirty="0" smtClean="0"/>
              <a:t>99 Problems and a Script </a:t>
            </a:r>
            <a:r>
              <a:rPr lang="en-US" dirty="0" err="1" smtClean="0"/>
              <a:t>Ain’t</a:t>
            </a:r>
            <a:r>
              <a:rPr lang="en-US" dirty="0" smtClean="0"/>
              <a:t> One</a:t>
            </a:r>
            <a:br>
              <a:rPr lang="en-US" dirty="0" smtClean="0"/>
            </a:br>
            <a:r>
              <a:rPr lang="en-US" dirty="0" smtClean="0"/>
              <a:t>(It was all of them)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32688"/>
            <a:ext cx="8596668" cy="4240211"/>
          </a:xfrm>
        </p:spPr>
        <p:txBody>
          <a:bodyPr/>
          <a:lstStyle/>
          <a:p>
            <a:r>
              <a:rPr lang="en-US" dirty="0" smtClean="0"/>
              <a:t>DIAMOND: We were originally going to use DIAMOND to map our shotgun sequenced reads, but decided not to for two reasons:</a:t>
            </a:r>
          </a:p>
          <a:p>
            <a:pPr lvl="1"/>
            <a:r>
              <a:rPr lang="en-US" dirty="0" smtClean="0"/>
              <a:t>1- DIAMOND’s </a:t>
            </a:r>
            <a:r>
              <a:rPr lang="en-US" dirty="0" err="1" smtClean="0"/>
              <a:t>github</a:t>
            </a:r>
            <a:r>
              <a:rPr lang="en-US" dirty="0" smtClean="0"/>
              <a:t> page said it was used to align protein and translated DNA, but we have DNA sequences. </a:t>
            </a:r>
          </a:p>
          <a:p>
            <a:pPr lvl="1"/>
            <a:r>
              <a:rPr lang="en-US" dirty="0" smtClean="0"/>
              <a:t>2- It required us to download the NCBI </a:t>
            </a:r>
            <a:r>
              <a:rPr lang="en-US" dirty="0" smtClean="0"/>
              <a:t>nr </a:t>
            </a:r>
            <a:r>
              <a:rPr lang="en-US" dirty="0" smtClean="0"/>
              <a:t>database, which would have been extremely time consuming with our limited internet speeds and computing power.</a:t>
            </a:r>
          </a:p>
          <a:p>
            <a:r>
              <a:rPr lang="en-US" dirty="0" err="1" smtClean="0"/>
              <a:t>MetaPhlAn</a:t>
            </a:r>
            <a:r>
              <a:rPr lang="en-US" dirty="0" smtClean="0"/>
              <a:t>: </a:t>
            </a:r>
            <a:r>
              <a:rPr lang="en-US" dirty="0" err="1" smtClean="0"/>
              <a:t>MetaPhlAn</a:t>
            </a:r>
            <a:r>
              <a:rPr lang="en-US" dirty="0" smtClean="0"/>
              <a:t> needed an older version of Python, so we tried to learn virtual environments, but we gave up and simply uninstalled Python3 in favor of 2.7…</a:t>
            </a:r>
          </a:p>
          <a:p>
            <a:pPr lvl="1"/>
            <a:r>
              <a:rPr lang="en-US" dirty="0" err="1" smtClean="0"/>
              <a:t>Dendrogram</a:t>
            </a:r>
            <a:r>
              <a:rPr lang="en-US" dirty="0" smtClean="0"/>
              <a:t> on </a:t>
            </a:r>
            <a:r>
              <a:rPr lang="en-US" dirty="0" err="1" smtClean="0"/>
              <a:t>heatmap</a:t>
            </a:r>
            <a:r>
              <a:rPr lang="en-US" dirty="0" smtClean="0"/>
              <a:t> figure was “backwards”</a:t>
            </a:r>
          </a:p>
          <a:p>
            <a:r>
              <a:rPr lang="en-US" dirty="0" smtClean="0"/>
              <a:t>VEGAN: Documentation was difficult to navigate.</a:t>
            </a:r>
          </a:p>
          <a:p>
            <a:pPr lvl="1"/>
            <a:r>
              <a:rPr lang="en-US" dirty="0" smtClean="0"/>
              <a:t>Difficult to find out that we needed to change NA values to 0 in order to have our abundance table recognized.</a:t>
            </a: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932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" y="5821432"/>
            <a:ext cx="4429125" cy="847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" y="507434"/>
            <a:ext cx="5388864" cy="4041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96" y="507434"/>
            <a:ext cx="5462016" cy="4096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40" y="4736592"/>
            <a:ext cx="11283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Pre-trimmed                                       Post-trimmed                                   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908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388" y="970157"/>
            <a:ext cx="6938854" cy="454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7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23" y="1103553"/>
            <a:ext cx="5648325" cy="44100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755" y="1202387"/>
            <a:ext cx="6378754" cy="39262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" y="5821432"/>
            <a:ext cx="4429125" cy="847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7290" y="4147562"/>
            <a:ext cx="53773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24107" y="4158184"/>
            <a:ext cx="127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Environmental Samples (Metro air)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755662" y="4187509"/>
            <a:ext cx="127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Metro Station 1 (Banknote)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7174509" y="4137160"/>
            <a:ext cx="127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Hospital 6 (Banknote)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867006" y="4158183"/>
            <a:ext cx="127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Hospital 11 (Banknote)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78489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14749</TotalTime>
  <Words>558</Words>
  <Application>Microsoft Macintosh PowerPoint</Application>
  <PresentationFormat>Custom</PresentationFormat>
  <Paragraphs>71</Paragraphs>
  <Slides>12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Facet</vt:lpstr>
      <vt:lpstr>PowerPoint Presentation</vt:lpstr>
      <vt:lpstr>Background of Biological Question</vt:lpstr>
      <vt:lpstr>Background cont.</vt:lpstr>
      <vt:lpstr>Reproducible Research?</vt:lpstr>
      <vt:lpstr>PowerPoint Presentation</vt:lpstr>
      <vt:lpstr>99 Problems and a Script Ain’t One (It was all of them)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Anast, Justin</dc:creator>
  <cp:lastModifiedBy>Joel Maki</cp:lastModifiedBy>
  <cp:revision>412</cp:revision>
  <dcterms:created xsi:type="dcterms:W3CDTF">2016-11-06T15:00:20Z</dcterms:created>
  <dcterms:modified xsi:type="dcterms:W3CDTF">2017-12-08T18:11:51Z</dcterms:modified>
</cp:coreProperties>
</file>